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10"/>
  </p:notesMasterIdLst>
  <p:handoutMasterIdLst>
    <p:handoutMasterId r:id="rId11"/>
  </p:handoutMasterIdLst>
  <p:sldIdLst>
    <p:sldId id="260" r:id="rId2"/>
    <p:sldId id="268" r:id="rId3"/>
    <p:sldId id="273" r:id="rId4"/>
    <p:sldId id="271" r:id="rId5"/>
    <p:sldId id="265" r:id="rId6"/>
    <p:sldId id="269" r:id="rId7"/>
    <p:sldId id="267" r:id="rId8"/>
    <p:sldId id="272" r:id="rId9"/>
  </p:sldIdLst>
  <p:sldSz cx="9144000" cy="6858000" type="screen4x3"/>
  <p:notesSz cx="7010400" cy="9296400"/>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41"/>
    <a:srgbClr val="D6E4F2"/>
    <a:srgbClr val="69DCD9"/>
    <a:srgbClr val="33CCCC"/>
    <a:srgbClr val="AD73AC"/>
    <a:srgbClr val="FFFF66"/>
    <a:srgbClr val="ADBF69"/>
    <a:srgbClr val="9F9F9F"/>
    <a:srgbClr val="4D4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35" autoAdjust="0"/>
    <p:restoredTop sz="88456" autoAdjust="0"/>
  </p:normalViewPr>
  <p:slideViewPr>
    <p:cSldViewPr snapToGrid="0">
      <p:cViewPr varScale="1">
        <p:scale>
          <a:sx n="89" d="100"/>
          <a:sy n="89" d="100"/>
        </p:scale>
        <p:origin x="-120" y="-4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1128"/>
    </p:cViewPr>
  </p:notesTextViewPr>
  <p:sorterViewPr>
    <p:cViewPr>
      <p:scale>
        <a:sx n="66" d="100"/>
        <a:sy n="66" d="100"/>
      </p:scale>
      <p:origin x="0" y="7116"/>
    </p:cViewPr>
  </p:sorterViewPr>
  <p:notesViewPr>
    <p:cSldViewPr snapToGrid="0">
      <p:cViewPr varScale="1">
        <p:scale>
          <a:sx n="81" d="100"/>
          <a:sy n="81" d="100"/>
        </p:scale>
        <p:origin x="-2268"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handoutMaster" Target="handoutMasters/handout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title>
      <c:tx>
        <c:rich>
          <a:bodyPr/>
          <a:lstStyle/>
          <a:p>
            <a:pPr>
              <a:defRPr/>
            </a:pPr>
            <a:r>
              <a:rPr lang="en-US" dirty="0"/>
              <a:t>Execution </a:t>
            </a:r>
            <a:r>
              <a:rPr lang="en-US" dirty="0" smtClean="0"/>
              <a:t>Time</a:t>
            </a:r>
            <a:endParaRPr lang="en-US" dirty="0"/>
          </a:p>
        </c:rich>
      </c:tx>
      <c:layout>
        <c:manualLayout>
          <c:xMode val="edge"/>
          <c:yMode val="edge"/>
          <c:x val="0.382826289804318"/>
          <c:y val="0.0328592885058467"/>
        </c:manualLayout>
      </c:layout>
      <c:overlay val="0"/>
    </c:title>
    <c:autoTitleDeleted val="0"/>
    <c:plotArea>
      <c:layout/>
      <c:barChart>
        <c:barDir val="bar"/>
        <c:grouping val="clustered"/>
        <c:varyColors val="0"/>
        <c:ser>
          <c:idx val="0"/>
          <c:order val="0"/>
          <c:tx>
            <c:strRef>
              <c:f>Sheet1!$B$1</c:f>
              <c:strCache>
                <c:ptCount val="1"/>
                <c:pt idx="0">
                  <c:v>Execution Time</c:v>
                </c:pt>
              </c:strCache>
            </c:strRef>
          </c:tx>
          <c:invertIfNegative val="0"/>
          <c:cat>
            <c:strRef>
              <c:f>Sheet1!$A$2:$A$3</c:f>
              <c:strCache>
                <c:ptCount val="2"/>
                <c:pt idx="0">
                  <c:v>Automated</c:v>
                </c:pt>
                <c:pt idx="1">
                  <c:v>Manual</c:v>
                </c:pt>
              </c:strCache>
            </c:strRef>
          </c:cat>
          <c:val>
            <c:numRef>
              <c:f>Sheet1!$B$2:$B$3</c:f>
              <c:numCache>
                <c:formatCode>General</c:formatCode>
                <c:ptCount val="2"/>
                <c:pt idx="0">
                  <c:v>5.0</c:v>
                </c:pt>
                <c:pt idx="1">
                  <c:v>44.0</c:v>
                </c:pt>
              </c:numCache>
            </c:numRef>
          </c:val>
        </c:ser>
        <c:dLbls>
          <c:showLegendKey val="0"/>
          <c:showVal val="0"/>
          <c:showCatName val="0"/>
          <c:showSerName val="0"/>
          <c:showPercent val="0"/>
          <c:showBubbleSize val="0"/>
        </c:dLbls>
        <c:gapWidth val="150"/>
        <c:axId val="-2068133272"/>
        <c:axId val="-2068130328"/>
      </c:barChart>
      <c:catAx>
        <c:axId val="-2068133272"/>
        <c:scaling>
          <c:orientation val="minMax"/>
        </c:scaling>
        <c:delete val="0"/>
        <c:axPos val="l"/>
        <c:majorTickMark val="out"/>
        <c:minorTickMark val="none"/>
        <c:tickLblPos val="nextTo"/>
        <c:crossAx val="-2068130328"/>
        <c:crosses val="autoZero"/>
        <c:auto val="1"/>
        <c:lblAlgn val="ctr"/>
        <c:lblOffset val="100"/>
        <c:noMultiLvlLbl val="0"/>
      </c:catAx>
      <c:valAx>
        <c:axId val="-2068130328"/>
        <c:scaling>
          <c:orientation val="minMax"/>
        </c:scaling>
        <c:delete val="0"/>
        <c:axPos val="b"/>
        <c:numFmt formatCode="General" sourceLinked="1"/>
        <c:majorTickMark val="out"/>
        <c:minorTickMark val="none"/>
        <c:tickLblPos val="nextTo"/>
        <c:crossAx val="-206813327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title>
      <c:layout/>
      <c:overlay val="0"/>
    </c:title>
    <c:autoTitleDeleted val="0"/>
    <c:plotArea>
      <c:layout/>
      <c:barChart>
        <c:barDir val="bar"/>
        <c:grouping val="clustered"/>
        <c:varyColors val="0"/>
        <c:ser>
          <c:idx val="0"/>
          <c:order val="0"/>
          <c:tx>
            <c:strRef>
              <c:f>Sheet1!$B$1</c:f>
              <c:strCache>
                <c:ptCount val="1"/>
                <c:pt idx="0">
                  <c:v>Execution Time</c:v>
                </c:pt>
              </c:strCache>
            </c:strRef>
          </c:tx>
          <c:invertIfNegative val="0"/>
          <c:cat>
            <c:strRef>
              <c:f>Sheet1!$A$2:$A$4</c:f>
              <c:strCache>
                <c:ptCount val="3"/>
                <c:pt idx="0">
                  <c:v>Automated</c:v>
                </c:pt>
                <c:pt idx="1">
                  <c:v>Manual 1 Browser</c:v>
                </c:pt>
                <c:pt idx="2">
                  <c:v>Manual 4 Browsers</c:v>
                </c:pt>
              </c:strCache>
            </c:strRef>
          </c:cat>
          <c:val>
            <c:numRef>
              <c:f>Sheet1!$B$2:$B$4</c:f>
              <c:numCache>
                <c:formatCode>General</c:formatCode>
                <c:ptCount val="3"/>
                <c:pt idx="0">
                  <c:v>5.0</c:v>
                </c:pt>
                <c:pt idx="1">
                  <c:v>44.0</c:v>
                </c:pt>
                <c:pt idx="2">
                  <c:v>176.0</c:v>
                </c:pt>
              </c:numCache>
            </c:numRef>
          </c:val>
        </c:ser>
        <c:dLbls>
          <c:showLegendKey val="0"/>
          <c:showVal val="0"/>
          <c:showCatName val="0"/>
          <c:showSerName val="0"/>
          <c:showPercent val="0"/>
          <c:showBubbleSize val="0"/>
        </c:dLbls>
        <c:gapWidth val="150"/>
        <c:axId val="-2068040200"/>
        <c:axId val="-2068037256"/>
      </c:barChart>
      <c:catAx>
        <c:axId val="-2068040200"/>
        <c:scaling>
          <c:orientation val="minMax"/>
        </c:scaling>
        <c:delete val="0"/>
        <c:axPos val="l"/>
        <c:majorTickMark val="out"/>
        <c:minorTickMark val="none"/>
        <c:tickLblPos val="nextTo"/>
        <c:crossAx val="-2068037256"/>
        <c:crosses val="autoZero"/>
        <c:auto val="1"/>
        <c:lblAlgn val="ctr"/>
        <c:lblOffset val="100"/>
        <c:noMultiLvlLbl val="0"/>
      </c:catAx>
      <c:valAx>
        <c:axId val="-2068037256"/>
        <c:scaling>
          <c:orientation val="minMax"/>
        </c:scaling>
        <c:delete val="0"/>
        <c:axPos val="b"/>
        <c:numFmt formatCode="General" sourceLinked="1"/>
        <c:majorTickMark val="out"/>
        <c:minorTickMark val="none"/>
        <c:tickLblPos val="nextTo"/>
        <c:crossAx val="-206804020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120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5120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120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9FB021FE-9EB7-4E5C-BB0C-0290341750E5}" type="slidenum">
              <a:rPr lang="en-US"/>
              <a:pPr>
                <a:defRPr/>
              </a:pPr>
              <a:t>‹#›</a:t>
            </a:fld>
            <a:endParaRPr lang="en-US"/>
          </a:p>
        </p:txBody>
      </p:sp>
    </p:spTree>
    <p:extLst>
      <p:ext uri="{BB962C8B-B14F-4D97-AF65-F5344CB8AC3E}">
        <p14:creationId xmlns:p14="http://schemas.microsoft.com/office/powerpoint/2010/main" val="2217387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4275" name="Rectangle 3"/>
          <p:cNvSpPr>
            <a:spLocks noGrp="1" noChangeArrowheads="1"/>
          </p:cNvSpPr>
          <p:nvPr>
            <p:ph type="dt"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819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54277"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4278"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4279"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CE2FECC4-DAC2-40AD-A553-8B55346ACC9D}" type="slidenum">
              <a:rPr lang="en-US"/>
              <a:pPr>
                <a:defRPr/>
              </a:pPr>
              <a:t>‹#›</a:t>
            </a:fld>
            <a:endParaRPr lang="en-US"/>
          </a:p>
        </p:txBody>
      </p:sp>
    </p:spTree>
    <p:extLst>
      <p:ext uri="{BB962C8B-B14F-4D97-AF65-F5344CB8AC3E}">
        <p14:creationId xmlns:p14="http://schemas.microsoft.com/office/powerpoint/2010/main" val="23486095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JIRA – defect/bug tracking system</a:t>
            </a:r>
          </a:p>
          <a:p>
            <a:r>
              <a:rPr lang="en-US" dirty="0" smtClean="0"/>
              <a:t>Zephyr – Test management system</a:t>
            </a:r>
          </a:p>
          <a:p>
            <a:r>
              <a:rPr lang="en-US" dirty="0" err="1" smtClean="0"/>
              <a:t>Github</a:t>
            </a:r>
            <a:r>
              <a:rPr lang="en-US" dirty="0" smtClean="0"/>
              <a:t> – source control</a:t>
            </a:r>
          </a:p>
          <a:p>
            <a:r>
              <a:rPr lang="en-US" dirty="0" smtClean="0"/>
              <a:t>Team city </a:t>
            </a:r>
          </a:p>
          <a:p>
            <a:pPr lvl="1"/>
            <a:r>
              <a:rPr lang="en-US" dirty="0" smtClean="0"/>
              <a:t>Build to launch on VMs</a:t>
            </a:r>
          </a:p>
          <a:p>
            <a:pPr lvl="1"/>
            <a:r>
              <a:rPr lang="en-US" dirty="0" smtClean="0"/>
              <a:t>Trigger run </a:t>
            </a:r>
          </a:p>
          <a:p>
            <a:pPr lvl="1"/>
            <a:r>
              <a:rPr lang="en-US" dirty="0" smtClean="0"/>
              <a:t>Zephyr API to JIRA</a:t>
            </a:r>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4</a:t>
            </a:fld>
            <a:endParaRPr lang="en-US"/>
          </a:p>
        </p:txBody>
      </p:sp>
    </p:spTree>
    <p:extLst>
      <p:ext uri="{BB962C8B-B14F-4D97-AF65-F5344CB8AC3E}">
        <p14:creationId xmlns:p14="http://schemas.microsoft.com/office/powerpoint/2010/main" val="1778110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5</a:t>
            </a:fld>
            <a:endParaRPr lang="en-US"/>
          </a:p>
        </p:txBody>
      </p:sp>
    </p:spTree>
    <p:extLst>
      <p:ext uri="{BB962C8B-B14F-4D97-AF65-F5344CB8AC3E}">
        <p14:creationId xmlns:p14="http://schemas.microsoft.com/office/powerpoint/2010/main" val="67813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888"/>
            <a:r>
              <a:rPr lang="en-US" sz="1400" dirty="0" smtClean="0"/>
              <a:t>Test automation is </a:t>
            </a:r>
            <a:r>
              <a:rPr lang="en-US" sz="1400" b="1" dirty="0" smtClean="0"/>
              <a:t>fast, reusable </a:t>
            </a:r>
            <a:r>
              <a:rPr lang="en-US" sz="1400" dirty="0" smtClean="0"/>
              <a:t>and</a:t>
            </a:r>
            <a:r>
              <a:rPr lang="en-US" sz="1400" b="1" dirty="0" smtClean="0"/>
              <a:t> reliable</a:t>
            </a:r>
            <a:r>
              <a:rPr lang="en-US" sz="1400" dirty="0" smtClean="0"/>
              <a:t>. </a:t>
            </a:r>
          </a:p>
          <a:p>
            <a:pPr marL="115888"/>
            <a:endParaRPr lang="en-US" sz="100" dirty="0" smtClean="0"/>
          </a:p>
          <a:p>
            <a:pPr marL="115888">
              <a:buFont typeface="Wingdings" charset="0"/>
              <a:buChar char="à"/>
            </a:pPr>
            <a:r>
              <a:rPr lang="en-US" sz="1200" dirty="0" smtClean="0"/>
              <a:t>Automated testing for 44 test cases takes less than 5 minutes to execute. Even if you could execute one test case per minute manually, </a:t>
            </a:r>
          </a:p>
          <a:p>
            <a:pPr marL="115888"/>
            <a:r>
              <a:rPr lang="en-US" sz="1200" dirty="0" smtClean="0"/>
              <a:t>   automated testing is still more than 8x faster. To add on, the tests must be ran across different browsers. Automated testing can execute tests </a:t>
            </a:r>
          </a:p>
          <a:p>
            <a:pPr marL="115888"/>
            <a:r>
              <a:rPr lang="en-US" sz="1200" dirty="0" smtClean="0"/>
              <a:t>   on different browsers in parallel, while manual testing would require testing each browser serially. This results in automated testing across 4 </a:t>
            </a:r>
          </a:p>
          <a:p>
            <a:pPr marL="115888"/>
            <a:r>
              <a:rPr lang="en-US" sz="1200" dirty="0" smtClean="0"/>
              <a:t>   browsers being </a:t>
            </a:r>
            <a:r>
              <a:rPr lang="en-US" sz="1200" b="1" i="1" dirty="0" smtClean="0"/>
              <a:t>35x more efficient</a:t>
            </a:r>
            <a:r>
              <a:rPr lang="en-US" sz="1200" b="1" dirty="0" smtClean="0"/>
              <a:t> </a:t>
            </a:r>
            <a:r>
              <a:rPr lang="en-US" sz="1200" dirty="0" smtClean="0"/>
              <a:t>than manual testing. With biweekly releases and hence the need for biweekly regression testing, automated </a:t>
            </a:r>
          </a:p>
          <a:p>
            <a:pPr marL="115888"/>
            <a:r>
              <a:rPr lang="en-US" sz="1200" dirty="0" smtClean="0"/>
              <a:t>   testing can greatly reduce the delay time between development and production, and also allow software testers to focus on tasks that cannot </a:t>
            </a:r>
          </a:p>
          <a:p>
            <a:pPr marL="115888"/>
            <a:r>
              <a:rPr lang="en-US" sz="1200" dirty="0" smtClean="0"/>
              <a:t>   be automated (i.e. creating new tests cases, bug reporting). Furthermore, automated testing removes human error and ensures that the same </a:t>
            </a:r>
          </a:p>
          <a:p>
            <a:pPr marL="115888"/>
            <a:r>
              <a:rPr lang="en-US" sz="1200" smtClean="0"/>
              <a:t>   steps are followed through every single time. </a:t>
            </a:r>
          </a:p>
          <a:p>
            <a:endParaRPr lang="en-US"/>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6</a:t>
            </a:fld>
            <a:endParaRPr lang="en-US"/>
          </a:p>
        </p:txBody>
      </p:sp>
    </p:spTree>
    <p:extLst>
      <p:ext uri="{BB962C8B-B14F-4D97-AF65-F5344CB8AC3E}">
        <p14:creationId xmlns:p14="http://schemas.microsoft.com/office/powerpoint/2010/main" val="45716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8/10/15</a:t>
            </a:r>
            <a:r>
              <a:rPr lang="en-US" baseline="0" dirty="0" smtClean="0"/>
              <a:t> 11 AM</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7</a:t>
            </a:fld>
            <a:endParaRPr lang="en-US"/>
          </a:p>
        </p:txBody>
      </p:sp>
    </p:spTree>
    <p:extLst>
      <p:ext uri="{BB962C8B-B14F-4D97-AF65-F5344CB8AC3E}">
        <p14:creationId xmlns:p14="http://schemas.microsoft.com/office/powerpoint/2010/main" val="2573713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01">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1026" name="Picture 2" descr="\\ussd-file\depts\Commercial\Marketing\Marketing_Services\Graphics_Team\GraphicsStore\PowerPoint\^PPT templates\2013\support\Model_Redhair_GE.jp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l="1704"/>
          <a:stretch/>
        </p:blipFill>
        <p:spPr bwMode="auto">
          <a:xfrm>
            <a:off x="0" y="198437"/>
            <a:ext cx="6576148" cy="5922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6324600" y="3309938"/>
            <a:ext cx="25082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cs typeface="Arial" charset="0"/>
              </a:rPr>
              <a:t> </a:t>
            </a:r>
            <a:r>
              <a:rPr lang="en-US" sz="1000" b="1" dirty="0" smtClean="0">
                <a:solidFill>
                  <a:srgbClr val="616161"/>
                </a:solidFill>
                <a:cs typeface="Arial" charset="0"/>
              </a:rPr>
              <a:t> COMPANY CONFIDENTIAL—FOR INTERNAL USE ONLY</a:t>
            </a:r>
          </a:p>
        </p:txBody>
      </p:sp>
      <p:sp>
        <p:nvSpPr>
          <p:cNvPr id="10"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25686560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210312" y="366880"/>
            <a:ext cx="8257241" cy="2059488"/>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p14="http://schemas.microsoft.com/office/powerpoint/2010/main" val="405810670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02">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2050" name="Picture 2" descr="\\ussd-file\depts\Commercial\Marketing\Marketing_Services\Graphics_Team\GraphicsStore\PowerPoint\^PPT templates\2013\support\ClinicalGal.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76"/>
            <a:ext cx="9144000" cy="61245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0110658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03">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 y="2096"/>
            <a:ext cx="9144000" cy="6120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411349394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_04">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4098" name="Picture 2" descr="\\ussd-file\depts\Commercial\Marketing\Marketing_Services\Graphics_Team\GraphicsStore\PowerPoint\^PPT templates\2013\support\Model_MaleYoung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124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13804672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_05">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5122" name="Picture 2" descr="\\ussd-file\depts\Commercial\Marketing\Marketing_Services\Graphics_Team\GraphicsStore\PowerPoint\^PPT templates\2013\support\Models_Grou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124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96747300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_06">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512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0" y="2095"/>
            <a:ext cx="9144000" cy="6120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62866187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77887070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7" name="Content Placeholder 2"/>
          <p:cNvSpPr>
            <a:spLocks noGrp="1"/>
          </p:cNvSpPr>
          <p:nvPr>
            <p:ph idx="10"/>
          </p:nvPr>
        </p:nvSpPr>
        <p:spPr>
          <a:xfrm>
            <a:off x="46299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32034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558661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eg"/><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12"/>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8" name="Picture 8" descr="ILLUMINA_LOGO_RGB_new"/>
          <p:cNvPicPr>
            <a:picLocks noChangeAspect="1" noChangeArrowheads="1"/>
          </p:cNvPicPr>
          <p:nvPr/>
        </p:nvPicPr>
        <p:blipFill>
          <a:blip r:embed="rId13"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210312" y="6547909"/>
            <a:ext cx="819150" cy="244475"/>
          </a:xfrm>
          <a:prstGeom prst="rect">
            <a:avLst/>
          </a:prstGeom>
          <a:noFill/>
          <a:ln w="9525">
            <a:noFill/>
            <a:miter lim="800000"/>
            <a:headEnd/>
            <a:tailEnd/>
          </a:ln>
          <a:effectLst/>
        </p:spPr>
        <p:txBody>
          <a:bodyPr>
            <a:spAutoFit/>
          </a:bodyPr>
          <a:lstStyle/>
          <a:p>
            <a:pPr>
              <a:defRPr/>
            </a:pPr>
            <a:fld id="{5073B0C2-833C-4049-9244-41733BBAE632}" type="slidenum">
              <a:rPr lang="en-US" sz="1000"/>
              <a:pPr>
                <a:defRPr/>
              </a:pPr>
              <a:t>‹#›</a:t>
            </a:fld>
            <a:endParaRPr lang="en-US" sz="1000" dirty="0"/>
          </a:p>
        </p:txBody>
      </p:sp>
      <p:sp>
        <p:nvSpPr>
          <p:cNvPr id="9" name="Text Box 3"/>
          <p:cNvSpPr txBox="1">
            <a:spLocks noChangeArrowheads="1"/>
          </p:cNvSpPr>
          <p:nvPr/>
        </p:nvSpPr>
        <p:spPr bwMode="auto">
          <a:xfrm>
            <a:off x="0" y="6557187"/>
            <a:ext cx="9144000" cy="2154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800" dirty="0" smtClean="0">
                <a:cs typeface="Arial" charset="0"/>
              </a:rPr>
              <a:t> </a:t>
            </a:r>
            <a:r>
              <a:rPr lang="en-US" sz="800" dirty="0" smtClean="0">
                <a:solidFill>
                  <a:srgbClr val="616161"/>
                </a:solidFill>
                <a:cs typeface="Arial" charset="0"/>
              </a:rPr>
              <a:t> COMPANY CONFIDENTIAL—FOR INTERNAL USE ONLY</a:t>
            </a:r>
          </a:p>
        </p:txBody>
      </p:sp>
    </p:spTree>
    <p:extLst>
      <p:ext uri="{BB962C8B-B14F-4D97-AF65-F5344CB8AC3E}">
        <p14:creationId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777" r:id="rId1"/>
    <p:sldLayoutId id="2147483782" r:id="rId2"/>
    <p:sldLayoutId id="2147483783" r:id="rId3"/>
    <p:sldLayoutId id="2147483784" r:id="rId4"/>
    <p:sldLayoutId id="2147483785" r:id="rId5"/>
    <p:sldLayoutId id="2147483786" r:id="rId6"/>
    <p:sldLayoutId id="2147483778" r:id="rId7"/>
    <p:sldLayoutId id="2147483780" r:id="rId8"/>
    <p:sldLayoutId id="2147483781" r:id="rId9"/>
    <p:sldLayoutId id="2147483779" r:id="rId10"/>
  </p:sldLayoutIdLst>
  <p:transition xmlns:p14="http://schemas.microsoft.com/office/powerpoint/2010/main" spd="med">
    <p:wipe dir="r"/>
  </p:transition>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14"/>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asespace.illumina.com/home/index" TargetMode="External"/><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10.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25.png"/><Relationship Id="rId13"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chart" Target="../charts/chart2.xm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4.xml"/><Relationship Id="rId5" Type="http://schemas.openxmlformats.org/officeDocument/2006/relationships/image" Target="../media/image27.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ctrTitle"/>
          </p:nvPr>
        </p:nvSpPr>
        <p:spPr>
          <a:xfrm>
            <a:off x="3614910" y="819138"/>
            <a:ext cx="5175250" cy="1597025"/>
          </a:xfrm>
        </p:spPr>
        <p:txBody>
          <a:bodyPr/>
          <a:lstStyle/>
          <a:p>
            <a:r>
              <a:rPr lang="en-US" dirty="0" err="1" smtClean="0"/>
              <a:t>BaseSpace</a:t>
            </a:r>
            <a:r>
              <a:rPr lang="en-US" dirty="0" smtClean="0"/>
              <a:t> - Manual Regression Testing to Automated Testing</a:t>
            </a:r>
            <a:endParaRPr lang="en-US" dirty="0"/>
          </a:p>
        </p:txBody>
      </p:sp>
      <p:sp>
        <p:nvSpPr>
          <p:cNvPr id="5" name="Subtitle 5"/>
          <p:cNvSpPr>
            <a:spLocks noGrp="1"/>
          </p:cNvSpPr>
          <p:nvPr>
            <p:ph type="subTitle" idx="1"/>
          </p:nvPr>
        </p:nvSpPr>
        <p:spPr>
          <a:xfrm>
            <a:off x="5251063" y="4579889"/>
            <a:ext cx="3571114" cy="1060450"/>
          </a:xfrm>
        </p:spPr>
        <p:txBody>
          <a:bodyPr/>
          <a:lstStyle/>
          <a:p>
            <a:r>
              <a:rPr lang="en-US" dirty="0" err="1" smtClean="0"/>
              <a:t>Fanney</a:t>
            </a:r>
            <a:r>
              <a:rPr lang="en-US" dirty="0" smtClean="0"/>
              <a:t> Zhu</a:t>
            </a:r>
          </a:p>
          <a:p>
            <a:r>
              <a:rPr lang="en-US" dirty="0" err="1" smtClean="0"/>
              <a:t>BaseSpace</a:t>
            </a:r>
            <a:r>
              <a:rPr lang="en-US" dirty="0" smtClean="0"/>
              <a:t> Cloud Test Team</a:t>
            </a:r>
          </a:p>
        </p:txBody>
      </p:sp>
    </p:spTree>
    <p:extLst>
      <p:ext uri="{BB962C8B-B14F-4D97-AF65-F5344CB8AC3E}">
        <p14:creationId xmlns:p14="http://schemas.microsoft.com/office/powerpoint/2010/main" val="72237913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09153" y="224108"/>
            <a:ext cx="8257241" cy="1167089"/>
          </a:xfrm>
        </p:spPr>
        <p:txBody>
          <a:bodyPr/>
          <a:lstStyle/>
          <a:p>
            <a:r>
              <a:rPr lang="en-US" dirty="0" err="1" smtClean="0"/>
              <a:t>BaseSpace</a:t>
            </a:r>
            <a:endParaRPr lang="en-US" dirty="0"/>
          </a:p>
        </p:txBody>
      </p:sp>
      <p:sp>
        <p:nvSpPr>
          <p:cNvPr id="4" name="Subtitle 5"/>
          <p:cNvSpPr txBox="1">
            <a:spLocks/>
          </p:cNvSpPr>
          <p:nvPr/>
        </p:nvSpPr>
        <p:spPr>
          <a:xfrm>
            <a:off x="309513" y="1314301"/>
            <a:ext cx="5955473" cy="1060450"/>
          </a:xfrm>
          <a:prstGeom prst="rect">
            <a:avLst/>
          </a:prstGeom>
        </p:spPr>
        <p:txBody>
          <a:bodyPr/>
          <a:lstStyle>
            <a:lvl1pPr marL="234950" indent="-234950" algn="l" rtl="0" eaLnBrk="1" fontAlgn="base" hangingPunct="1">
              <a:spcBef>
                <a:spcPct val="50000"/>
              </a:spcBef>
              <a:spcAft>
                <a:spcPct val="0"/>
              </a:spcAft>
              <a:buClr>
                <a:srgbClr val="F89D21"/>
              </a:buClr>
              <a:buSzPct val="60000"/>
              <a:buBlip>
                <a:blip r:embed="rId2"/>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a:lstStyle>
          <a:p>
            <a:r>
              <a:rPr lang="en-US" dirty="0" err="1" smtClean="0"/>
              <a:t>Illumina’s</a:t>
            </a:r>
            <a:r>
              <a:rPr lang="en-US" dirty="0" smtClean="0"/>
              <a:t> Cloud Computing Environment</a:t>
            </a:r>
          </a:p>
          <a:p>
            <a:r>
              <a:rPr lang="en-US" dirty="0">
                <a:hlinkClick r:id="rId3"/>
              </a:rPr>
              <a:t>https://basespace.illumina.com/home/</a:t>
            </a:r>
            <a:r>
              <a:rPr lang="en-US" dirty="0" smtClean="0">
                <a:hlinkClick r:id="rId3"/>
              </a:rPr>
              <a:t>index</a:t>
            </a:r>
            <a:endParaRPr lang="en-US" dirty="0" smtClean="0"/>
          </a:p>
          <a:p>
            <a:endParaRPr lang="en-US" dirty="0" smtClean="0"/>
          </a:p>
        </p:txBody>
      </p:sp>
      <p:pic>
        <p:nvPicPr>
          <p:cNvPr id="2" name="Picture 1" descr="hires-basespace-app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4144" y="2988120"/>
            <a:ext cx="3822420" cy="2709298"/>
          </a:xfrm>
          <a:prstGeom prst="rect">
            <a:avLst/>
          </a:prstGeom>
        </p:spPr>
      </p:pic>
      <p:pic>
        <p:nvPicPr>
          <p:cNvPr id="5" name="Picture 4" descr="hires-basespace-home.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644" y="2991325"/>
            <a:ext cx="3810224" cy="2749320"/>
          </a:xfrm>
          <a:prstGeom prst="rect">
            <a:avLst/>
          </a:prstGeom>
        </p:spPr>
      </p:pic>
    </p:spTree>
    <p:extLst>
      <p:ext uri="{BB962C8B-B14F-4D97-AF65-F5344CB8AC3E}">
        <p14:creationId xmlns:p14="http://schemas.microsoft.com/office/powerpoint/2010/main" val="5218170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718312" y="0"/>
            <a:ext cx="860107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0" baseline="0">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US" dirty="0" smtClean="0"/>
              <a:t>Manual Testing Workflow</a:t>
            </a:r>
            <a:endParaRPr lang="en-US" dirty="0"/>
          </a:p>
        </p:txBody>
      </p:sp>
      <p:pic>
        <p:nvPicPr>
          <p:cNvPr id="9" name="Picture 8"/>
          <p:cNvPicPr>
            <a:picLocks noChangeAspect="1"/>
          </p:cNvPicPr>
          <p:nvPr/>
        </p:nvPicPr>
        <p:blipFill>
          <a:blip r:embed="rId2"/>
          <a:stretch>
            <a:fillRect/>
          </a:stretch>
        </p:blipFill>
        <p:spPr>
          <a:xfrm>
            <a:off x="285693" y="1739986"/>
            <a:ext cx="1206500" cy="1206500"/>
          </a:xfrm>
          <a:prstGeom prst="rect">
            <a:avLst/>
          </a:prstGeom>
        </p:spPr>
      </p:pic>
      <p:pic>
        <p:nvPicPr>
          <p:cNvPr id="10" name="Picture 9"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577" y="1731366"/>
            <a:ext cx="3017097" cy="1501489"/>
          </a:xfrm>
          <a:prstGeom prst="rect">
            <a:avLst/>
          </a:prstGeom>
          <a:solidFill>
            <a:schemeClr val="accent1">
              <a:lumMod val="75000"/>
            </a:schemeClr>
          </a:solidFill>
          <a:ln w="12700" cmpd="sng">
            <a:solidFill>
              <a:schemeClr val="tx1"/>
            </a:solidFill>
          </a:ln>
        </p:spPr>
      </p:pic>
      <p:pic>
        <p:nvPicPr>
          <p:cNvPr id="11" name="Picture 10"/>
          <p:cNvPicPr>
            <a:picLocks noChangeAspect="1"/>
          </p:cNvPicPr>
          <p:nvPr/>
        </p:nvPicPr>
        <p:blipFill>
          <a:blip r:embed="rId4"/>
          <a:stretch>
            <a:fillRect/>
          </a:stretch>
        </p:blipFill>
        <p:spPr>
          <a:xfrm>
            <a:off x="3447250" y="1224543"/>
            <a:ext cx="1114731" cy="557366"/>
          </a:xfrm>
          <a:prstGeom prst="rect">
            <a:avLst/>
          </a:prstGeom>
        </p:spPr>
      </p:pic>
      <p:sp>
        <p:nvSpPr>
          <p:cNvPr id="12" name="Right Arrow 11"/>
          <p:cNvSpPr/>
          <p:nvPr/>
        </p:nvSpPr>
        <p:spPr bwMode="auto">
          <a:xfrm>
            <a:off x="5749018" y="2157574"/>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16" name="Right Arrow 15"/>
          <p:cNvSpPr/>
          <p:nvPr/>
        </p:nvSpPr>
        <p:spPr bwMode="auto">
          <a:xfrm>
            <a:off x="1438093" y="21620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pic>
        <p:nvPicPr>
          <p:cNvPr id="17" name="Picture 16" descr="chro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528" y="1953745"/>
            <a:ext cx="783291" cy="783291"/>
          </a:xfrm>
          <a:prstGeom prst="rect">
            <a:avLst/>
          </a:prstGeom>
        </p:spPr>
      </p:pic>
      <p:sp>
        <p:nvSpPr>
          <p:cNvPr id="18" name="Bent Arrow 17"/>
          <p:cNvSpPr/>
          <p:nvPr/>
        </p:nvSpPr>
        <p:spPr bwMode="auto">
          <a:xfrm rot="5400000">
            <a:off x="7283305" y="2656465"/>
            <a:ext cx="1801158" cy="984036"/>
          </a:xfrm>
          <a:prstGeom prst="bent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0" name="Right Arrow 19"/>
          <p:cNvSpPr/>
          <p:nvPr/>
        </p:nvSpPr>
        <p:spPr bwMode="auto">
          <a:xfrm rot="10800000">
            <a:off x="4384867" y="4664810"/>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pic>
        <p:nvPicPr>
          <p:cNvPr id="23" name="Picture 22" descr="Screen Shot 2015-08-10 at 2.39.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8170" y="4167198"/>
            <a:ext cx="3031988" cy="1443804"/>
          </a:xfrm>
          <a:prstGeom prst="rect">
            <a:avLst/>
          </a:prstGeom>
          <a:ln w="38100" cmpd="sng">
            <a:solidFill>
              <a:srgbClr val="FFB441"/>
            </a:solidFill>
          </a:ln>
        </p:spPr>
      </p:pic>
      <p:pic>
        <p:nvPicPr>
          <p:cNvPr id="24" name="Picture 23" descr="Screen Shot 2015-08-10 at 10.09.24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8251" y="4130211"/>
            <a:ext cx="2761166" cy="1504137"/>
          </a:xfrm>
          <a:prstGeom prst="rect">
            <a:avLst/>
          </a:prstGeom>
          <a:ln w="38100" cmpd="sng">
            <a:solidFill>
              <a:srgbClr val="FFB441"/>
            </a:solidFill>
          </a:ln>
        </p:spPr>
      </p:pic>
      <p:sp>
        <p:nvSpPr>
          <p:cNvPr id="25" name="Right Arrow 24"/>
          <p:cNvSpPr/>
          <p:nvPr/>
        </p:nvSpPr>
        <p:spPr bwMode="auto">
          <a:xfrm>
            <a:off x="5512162" y="1440180"/>
            <a:ext cx="1032296" cy="456172"/>
          </a:xfrm>
          <a:prstGeom prst="rightArrow">
            <a:avLst/>
          </a:prstGeom>
          <a:solidFill>
            <a:srgbClr val="EBEFDA"/>
          </a:solidFill>
          <a:ln w="12700" cap="flat" cmpd="sng" algn="ctr">
            <a:solidFill>
              <a:srgbClr val="4B5725"/>
            </a:solidFill>
            <a:prstDash val="solid"/>
            <a:round/>
            <a:headEnd type="none" w="med" len="med"/>
            <a:tailEnd type="none" w="med" len="med"/>
          </a:ln>
          <a:effectLst/>
        </p:spPr>
        <p:txBody>
          <a:bodyPr/>
          <a:lstStyle/>
          <a:p>
            <a:endParaRPr lang="en-US" dirty="0"/>
          </a:p>
        </p:txBody>
      </p:sp>
      <p:pic>
        <p:nvPicPr>
          <p:cNvPr id="26" name="Picture 25" descr="firefo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0994" y="1276193"/>
            <a:ext cx="817938" cy="817938"/>
          </a:xfrm>
          <a:prstGeom prst="rect">
            <a:avLst/>
          </a:prstGeom>
        </p:spPr>
      </p:pic>
      <p:sp>
        <p:nvSpPr>
          <p:cNvPr id="27" name="Bent Arrow 26"/>
          <p:cNvSpPr/>
          <p:nvPr/>
        </p:nvSpPr>
        <p:spPr bwMode="auto">
          <a:xfrm rot="5400000">
            <a:off x="6855713" y="2173988"/>
            <a:ext cx="2482625" cy="1157252"/>
          </a:xfrm>
          <a:prstGeom prst="bentArrow">
            <a:avLst/>
          </a:prstGeom>
          <a:solidFill>
            <a:srgbClr val="EBEFDA"/>
          </a:solidFill>
          <a:ln w="12700"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pic>
        <p:nvPicPr>
          <p:cNvPr id="28" name="Picture 27" descr="safar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61375" y="531545"/>
            <a:ext cx="912345" cy="912345"/>
          </a:xfrm>
          <a:prstGeom prst="rect">
            <a:avLst/>
          </a:prstGeom>
        </p:spPr>
      </p:pic>
      <p:sp>
        <p:nvSpPr>
          <p:cNvPr id="29" name="Right Arrow 28"/>
          <p:cNvSpPr/>
          <p:nvPr/>
        </p:nvSpPr>
        <p:spPr bwMode="auto">
          <a:xfrm>
            <a:off x="5186776" y="750784"/>
            <a:ext cx="1032296" cy="456172"/>
          </a:xfrm>
          <a:prstGeom prst="rightArrow">
            <a:avLst/>
          </a:prstGeom>
          <a:solidFill>
            <a:srgbClr val="E9DAE9"/>
          </a:solidFill>
          <a:ln w="12700" cap="flat" cmpd="sng" algn="ctr">
            <a:solidFill>
              <a:schemeClr val="accent4">
                <a:lumMod val="75000"/>
              </a:schemeClr>
            </a:solidFill>
            <a:prstDash val="solid"/>
            <a:round/>
            <a:headEnd type="none" w="med" len="med"/>
            <a:tailEnd type="none" w="med" len="med"/>
          </a:ln>
          <a:effectLst/>
        </p:spPr>
        <p:txBody>
          <a:bodyPr/>
          <a:lstStyle/>
          <a:p>
            <a:endParaRPr lang="en-US" dirty="0"/>
          </a:p>
        </p:txBody>
      </p:sp>
      <p:sp>
        <p:nvSpPr>
          <p:cNvPr id="30" name="Bent Arrow 29"/>
          <p:cNvSpPr/>
          <p:nvPr/>
        </p:nvSpPr>
        <p:spPr bwMode="auto">
          <a:xfrm rot="5400000">
            <a:off x="6458412" y="1542702"/>
            <a:ext cx="3326590" cy="1765186"/>
          </a:xfrm>
          <a:prstGeom prst="bentArrow">
            <a:avLst/>
          </a:prstGeom>
          <a:solidFill>
            <a:srgbClr val="E9DAE9"/>
          </a:solidFill>
          <a:ln w="12700" cap="flat" cmpd="sng" algn="ctr">
            <a:solidFill>
              <a:srgbClr val="663C6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pic>
        <p:nvPicPr>
          <p:cNvPr id="32" name="Picture 31" descr="i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3941" y="2552700"/>
            <a:ext cx="889000" cy="889000"/>
          </a:xfrm>
          <a:prstGeom prst="rect">
            <a:avLst/>
          </a:prstGeom>
        </p:spPr>
      </p:pic>
      <p:sp>
        <p:nvSpPr>
          <p:cNvPr id="33" name="Bent Arrow 32"/>
          <p:cNvSpPr/>
          <p:nvPr/>
        </p:nvSpPr>
        <p:spPr bwMode="auto">
          <a:xfrm rot="5400000">
            <a:off x="7278219" y="3008781"/>
            <a:ext cx="1064562" cy="914400"/>
          </a:xfrm>
          <a:prstGeom prst="bentArrow">
            <a:avLst/>
          </a:prstGeom>
          <a:solidFill>
            <a:srgbClr val="D8E5F2"/>
          </a:solidFill>
          <a:ln w="12700" cap="flat" cmpd="sng" algn="ctr">
            <a:solidFill>
              <a:srgbClr val="2E5F8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pic>
        <p:nvPicPr>
          <p:cNvPr id="34" name="Picture 33"/>
          <p:cNvPicPr>
            <a:picLocks noChangeAspect="1"/>
          </p:cNvPicPr>
          <p:nvPr/>
        </p:nvPicPr>
        <p:blipFill>
          <a:blip r:embed="rId2"/>
          <a:stretch>
            <a:fillRect/>
          </a:stretch>
        </p:blipFill>
        <p:spPr>
          <a:xfrm>
            <a:off x="50800" y="1104986"/>
            <a:ext cx="1206500" cy="1206500"/>
          </a:xfrm>
          <a:prstGeom prst="rect">
            <a:avLst/>
          </a:prstGeom>
        </p:spPr>
      </p:pic>
      <p:sp>
        <p:nvSpPr>
          <p:cNvPr id="35" name="Right Arrow 34"/>
          <p:cNvSpPr/>
          <p:nvPr/>
        </p:nvSpPr>
        <p:spPr bwMode="auto">
          <a:xfrm>
            <a:off x="1145993" y="1514326"/>
            <a:ext cx="1032296" cy="456172"/>
          </a:xfrm>
          <a:prstGeom prst="rightArrow">
            <a:avLst/>
          </a:prstGeom>
          <a:solidFill>
            <a:schemeClr val="accent2">
              <a:lumMod val="20000"/>
              <a:lumOff val="80000"/>
            </a:schemeClr>
          </a:solidFill>
          <a:ln w="12700" cap="flat" cmpd="sng" algn="ctr">
            <a:solidFill>
              <a:srgbClr val="4B5725"/>
            </a:solidFill>
            <a:prstDash val="solid"/>
            <a:round/>
            <a:headEnd type="none" w="med" len="med"/>
            <a:tailEnd type="none" w="med" len="med"/>
          </a:ln>
          <a:effectLst/>
        </p:spPr>
        <p:txBody>
          <a:bodyPr/>
          <a:lstStyle/>
          <a:p>
            <a:endParaRPr lang="en-US" dirty="0"/>
          </a:p>
        </p:txBody>
      </p:sp>
      <p:pic>
        <p:nvPicPr>
          <p:cNvPr id="39" name="Picture 38"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877" y="1147166"/>
            <a:ext cx="3017097" cy="1501489"/>
          </a:xfrm>
          <a:prstGeom prst="rect">
            <a:avLst/>
          </a:prstGeom>
          <a:solidFill>
            <a:schemeClr val="accent1">
              <a:lumMod val="75000"/>
            </a:schemeClr>
          </a:solidFill>
          <a:ln w="12700" cmpd="sng">
            <a:solidFill>
              <a:schemeClr val="tx1"/>
            </a:solidFill>
          </a:ln>
        </p:spPr>
      </p:pic>
      <p:pic>
        <p:nvPicPr>
          <p:cNvPr id="40" name="Picture 39"/>
          <p:cNvPicPr>
            <a:picLocks noChangeAspect="1"/>
          </p:cNvPicPr>
          <p:nvPr/>
        </p:nvPicPr>
        <p:blipFill>
          <a:blip r:embed="rId4"/>
          <a:stretch>
            <a:fillRect/>
          </a:stretch>
        </p:blipFill>
        <p:spPr>
          <a:xfrm>
            <a:off x="3205950" y="665743"/>
            <a:ext cx="1114731" cy="557366"/>
          </a:xfrm>
          <a:prstGeom prst="rect">
            <a:avLst/>
          </a:prstGeom>
        </p:spPr>
      </p:pic>
      <p:pic>
        <p:nvPicPr>
          <p:cNvPr id="41" name="Picture 40"/>
          <p:cNvPicPr>
            <a:picLocks noChangeAspect="1"/>
          </p:cNvPicPr>
          <p:nvPr/>
        </p:nvPicPr>
        <p:blipFill>
          <a:blip r:embed="rId2"/>
          <a:stretch>
            <a:fillRect/>
          </a:stretch>
        </p:blipFill>
        <p:spPr>
          <a:xfrm>
            <a:off x="-158807" y="431886"/>
            <a:ext cx="1206500" cy="1206500"/>
          </a:xfrm>
          <a:prstGeom prst="rect">
            <a:avLst/>
          </a:prstGeom>
        </p:spPr>
      </p:pic>
      <p:sp>
        <p:nvSpPr>
          <p:cNvPr id="42" name="Right Arrow 41"/>
          <p:cNvSpPr/>
          <p:nvPr/>
        </p:nvSpPr>
        <p:spPr bwMode="auto">
          <a:xfrm>
            <a:off x="904693" y="752326"/>
            <a:ext cx="1032296" cy="456172"/>
          </a:xfrm>
          <a:prstGeom prst="rightArrow">
            <a:avLst/>
          </a:prstGeom>
          <a:solidFill>
            <a:schemeClr val="accent4">
              <a:lumMod val="20000"/>
              <a:lumOff val="80000"/>
            </a:schemeClr>
          </a:solidFill>
          <a:ln w="12700" cap="flat" cmpd="sng" algn="ctr">
            <a:solidFill>
              <a:srgbClr val="663C65"/>
            </a:solidFill>
            <a:prstDash val="solid"/>
            <a:round/>
            <a:headEnd type="none" w="med" len="med"/>
            <a:tailEnd type="none" w="med" len="med"/>
          </a:ln>
          <a:effectLst/>
        </p:spPr>
        <p:txBody>
          <a:bodyPr/>
          <a:lstStyle/>
          <a:p>
            <a:endParaRPr lang="en-US" dirty="0"/>
          </a:p>
        </p:txBody>
      </p:sp>
      <p:pic>
        <p:nvPicPr>
          <p:cNvPr id="43" name="Picture 42"/>
          <p:cNvPicPr>
            <a:picLocks noChangeAspect="1"/>
          </p:cNvPicPr>
          <p:nvPr/>
        </p:nvPicPr>
        <p:blipFill>
          <a:blip r:embed="rId4"/>
          <a:stretch>
            <a:fillRect/>
          </a:stretch>
        </p:blipFill>
        <p:spPr>
          <a:xfrm>
            <a:off x="2748750" y="94243"/>
            <a:ext cx="1114731" cy="557366"/>
          </a:xfrm>
          <a:prstGeom prst="rect">
            <a:avLst/>
          </a:prstGeom>
        </p:spPr>
      </p:pic>
      <p:pic>
        <p:nvPicPr>
          <p:cNvPr id="44" name="Picture 43"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777" y="588366"/>
            <a:ext cx="3017097" cy="1501489"/>
          </a:xfrm>
          <a:prstGeom prst="rect">
            <a:avLst/>
          </a:prstGeom>
          <a:solidFill>
            <a:schemeClr val="accent1">
              <a:lumMod val="75000"/>
            </a:schemeClr>
          </a:solidFill>
          <a:ln w="12700" cmpd="sng">
            <a:solidFill>
              <a:schemeClr val="tx1"/>
            </a:solidFill>
          </a:ln>
        </p:spPr>
      </p:pic>
      <p:pic>
        <p:nvPicPr>
          <p:cNvPr id="45" name="Picture 44"/>
          <p:cNvPicPr>
            <a:picLocks noChangeAspect="1"/>
          </p:cNvPicPr>
          <p:nvPr/>
        </p:nvPicPr>
        <p:blipFill>
          <a:blip r:embed="rId2"/>
          <a:stretch>
            <a:fillRect/>
          </a:stretch>
        </p:blipFill>
        <p:spPr>
          <a:xfrm>
            <a:off x="0" y="2400386"/>
            <a:ext cx="1206500" cy="1206500"/>
          </a:xfrm>
          <a:prstGeom prst="rect">
            <a:avLst/>
          </a:prstGeom>
        </p:spPr>
      </p:pic>
      <p:sp>
        <p:nvSpPr>
          <p:cNvPr id="46" name="Right Arrow 45"/>
          <p:cNvSpPr/>
          <p:nvPr/>
        </p:nvSpPr>
        <p:spPr bwMode="auto">
          <a:xfrm>
            <a:off x="1095193" y="2809726"/>
            <a:ext cx="1032296" cy="456172"/>
          </a:xfrm>
          <a:prstGeom prst="rightArrow">
            <a:avLst/>
          </a:prstGeom>
          <a:solidFill>
            <a:schemeClr val="accent1">
              <a:lumMod val="20000"/>
              <a:lumOff val="80000"/>
            </a:schemeClr>
          </a:solidFill>
          <a:ln w="12700" cap="flat" cmpd="sng" algn="ctr">
            <a:solidFill>
              <a:schemeClr val="accent1">
                <a:lumMod val="75000"/>
              </a:schemeClr>
            </a:solidFill>
            <a:prstDash val="solid"/>
            <a:round/>
            <a:headEnd type="none" w="med" len="med"/>
            <a:tailEnd type="none" w="med" len="med"/>
          </a:ln>
          <a:effectLst/>
        </p:spPr>
        <p:txBody>
          <a:bodyPr/>
          <a:lstStyle/>
          <a:p>
            <a:endParaRPr lang="en-US" dirty="0"/>
          </a:p>
        </p:txBody>
      </p:sp>
      <p:pic>
        <p:nvPicPr>
          <p:cNvPr id="47" name="Picture 46"/>
          <p:cNvPicPr>
            <a:picLocks noChangeAspect="1"/>
          </p:cNvPicPr>
          <p:nvPr/>
        </p:nvPicPr>
        <p:blipFill>
          <a:blip r:embed="rId4"/>
          <a:stretch>
            <a:fillRect/>
          </a:stretch>
        </p:blipFill>
        <p:spPr>
          <a:xfrm>
            <a:off x="2959100" y="1872243"/>
            <a:ext cx="1114731" cy="557366"/>
          </a:xfrm>
          <a:prstGeom prst="rect">
            <a:avLst/>
          </a:prstGeom>
        </p:spPr>
      </p:pic>
      <p:pic>
        <p:nvPicPr>
          <p:cNvPr id="48" name="Picture 47"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577" y="2366366"/>
            <a:ext cx="3017097" cy="1501489"/>
          </a:xfrm>
          <a:prstGeom prst="rect">
            <a:avLst/>
          </a:prstGeom>
          <a:solidFill>
            <a:schemeClr val="accent1">
              <a:lumMod val="75000"/>
            </a:schemeClr>
          </a:solidFill>
          <a:ln w="12700" cmpd="sng">
            <a:solidFill>
              <a:schemeClr val="tx1"/>
            </a:solidFill>
          </a:ln>
        </p:spPr>
      </p:pic>
      <p:sp>
        <p:nvSpPr>
          <p:cNvPr id="50" name="Right Arrow 49"/>
          <p:cNvSpPr/>
          <p:nvPr/>
        </p:nvSpPr>
        <p:spPr bwMode="auto">
          <a:xfrm>
            <a:off x="5406118" y="2779874"/>
            <a:ext cx="1032296" cy="456172"/>
          </a:xfrm>
          <a:prstGeom prst="rightArrow">
            <a:avLst/>
          </a:prstGeom>
          <a:solidFill>
            <a:srgbClr val="D8E5F2"/>
          </a:solidFill>
          <a:ln w="12700" cap="flat" cmpd="sng" algn="ctr">
            <a:solidFill>
              <a:srgbClr val="2E5F8E"/>
            </a:solidFill>
            <a:prstDash val="solid"/>
            <a:round/>
            <a:headEnd type="none" w="med" len="med"/>
            <a:tailEnd type="none" w="med" len="med"/>
          </a:ln>
          <a:effectLst/>
        </p:spPr>
        <p:txBody>
          <a:bodyPr/>
          <a:lstStyle/>
          <a:p>
            <a:endParaRPr lang="en-US" dirty="0"/>
          </a:p>
        </p:txBody>
      </p:sp>
    </p:spTree>
    <p:extLst>
      <p:ext uri="{BB962C8B-B14F-4D97-AF65-F5344CB8AC3E}">
        <p14:creationId xmlns:p14="http://schemas.microsoft.com/office/powerpoint/2010/main" val="346995099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dissolve">
                                      <p:cBhvr>
                                        <p:cTn id="13" dur="500"/>
                                        <p:tgtEl>
                                          <p:spTgt spid="39"/>
                                        </p:tgtEl>
                                      </p:cBhvr>
                                    </p:animEffect>
                                  </p:childTnLst>
                                </p:cTn>
                              </p:par>
                              <p:par>
                                <p:cTn id="14" presetID="9"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dissolve">
                                      <p:cBhvr>
                                        <p:cTn id="16" dur="500"/>
                                        <p:tgtEl>
                                          <p:spTgt spid="4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dissolve">
                                      <p:cBhvr>
                                        <p:cTn id="33" dur="500"/>
                                        <p:tgtEl>
                                          <p:spTgt spid="42"/>
                                        </p:tgtEl>
                                      </p:cBhvr>
                                    </p:animEffect>
                                  </p:childTnLst>
                                </p:cTn>
                              </p:par>
                              <p:par>
                                <p:cTn id="34" presetID="9"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par>
                                <p:cTn id="37" presetID="9"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dissolve">
                                      <p:cBhvr>
                                        <p:cTn id="39" dur="500"/>
                                        <p:tgtEl>
                                          <p:spTgt spid="44"/>
                                        </p:tgtEl>
                                      </p:cBhvr>
                                    </p:animEffect>
                                  </p:childTnLst>
                                </p:cTn>
                              </p:par>
                              <p:par>
                                <p:cTn id="40" presetID="9"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par>
                                <p:cTn id="43" presetID="9"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dissolve">
                                      <p:cBhvr>
                                        <p:cTn id="62" dur="500"/>
                                        <p:tgtEl>
                                          <p:spTgt spid="47"/>
                                        </p:tgtEl>
                                      </p:cBhvr>
                                    </p:animEffect>
                                  </p:childTnLst>
                                </p:cTn>
                              </p:par>
                              <p:par>
                                <p:cTn id="63" presetID="9"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dissolve">
                                      <p:cBhvr>
                                        <p:cTn id="71" dur="500"/>
                                        <p:tgtEl>
                                          <p:spTgt spid="48"/>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dissolve">
                                      <p:cBhvr>
                                        <p:cTn id="77" dur="500"/>
                                        <p:tgtEl>
                                          <p:spTgt spid="32"/>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dissolve">
                                      <p:cBhvr>
                                        <p:cTn id="80" dur="500"/>
                                        <p:tgtEl>
                                          <p:spTgt spid="33"/>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dissolve">
                                      <p:cBhvr>
                                        <p:cTn id="8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30" grpId="0" animBg="1"/>
      <p:bldP spid="33" grpId="0" uiExpand="1" animBg="1"/>
      <p:bldP spid="35" grpId="0" animBg="1"/>
      <p:bldP spid="42" grpId="0" animBg="1"/>
      <p:bldP spid="46"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12125" y="1046914"/>
            <a:ext cx="1596858" cy="1445157"/>
          </a:xfrm>
          <a:prstGeom prst="rect">
            <a:avLst/>
          </a:prstGeom>
        </p:spPr>
      </p:pic>
      <p:pic>
        <p:nvPicPr>
          <p:cNvPr id="5" name="Picture 4"/>
          <p:cNvPicPr>
            <a:picLocks noChangeAspect="1"/>
          </p:cNvPicPr>
          <p:nvPr/>
        </p:nvPicPr>
        <p:blipFill>
          <a:blip r:embed="rId4"/>
          <a:stretch>
            <a:fillRect/>
          </a:stretch>
        </p:blipFill>
        <p:spPr>
          <a:xfrm>
            <a:off x="4045123" y="1087081"/>
            <a:ext cx="1596147" cy="1596147"/>
          </a:xfrm>
          <a:prstGeom prst="rect">
            <a:avLst/>
          </a:prstGeom>
        </p:spPr>
      </p:pic>
      <p:pic>
        <p:nvPicPr>
          <p:cNvPr id="9" name="Picture 8"/>
          <p:cNvPicPr>
            <a:picLocks noChangeAspect="1"/>
          </p:cNvPicPr>
          <p:nvPr/>
        </p:nvPicPr>
        <p:blipFill>
          <a:blip r:embed="rId5"/>
          <a:stretch>
            <a:fillRect/>
          </a:stretch>
        </p:blipFill>
        <p:spPr>
          <a:xfrm>
            <a:off x="557295" y="1214268"/>
            <a:ext cx="1973601" cy="1973601"/>
          </a:xfrm>
          <a:prstGeom prst="rect">
            <a:avLst/>
          </a:prstGeom>
        </p:spPr>
      </p:pic>
      <p:pic>
        <p:nvPicPr>
          <p:cNvPr id="12" name="Picture 11"/>
          <p:cNvPicPr>
            <a:picLocks noChangeAspect="1"/>
          </p:cNvPicPr>
          <p:nvPr/>
        </p:nvPicPr>
        <p:blipFill>
          <a:blip r:embed="rId6"/>
          <a:stretch>
            <a:fillRect/>
          </a:stretch>
        </p:blipFill>
        <p:spPr>
          <a:xfrm>
            <a:off x="2581909" y="3655123"/>
            <a:ext cx="1503553" cy="751777"/>
          </a:xfrm>
          <a:prstGeom prst="rect">
            <a:avLst/>
          </a:prstGeom>
        </p:spPr>
      </p:pic>
      <p:sp>
        <p:nvSpPr>
          <p:cNvPr id="24" name="Right Arrow 23"/>
          <p:cNvSpPr/>
          <p:nvPr/>
        </p:nvSpPr>
        <p:spPr bwMode="auto">
          <a:xfrm>
            <a:off x="2796993" y="17683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5" name="Right Arrow 24"/>
          <p:cNvSpPr/>
          <p:nvPr/>
        </p:nvSpPr>
        <p:spPr bwMode="auto">
          <a:xfrm>
            <a:off x="5908493" y="17683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6" name="Right Arrow 25"/>
          <p:cNvSpPr/>
          <p:nvPr/>
        </p:nvSpPr>
        <p:spPr bwMode="auto">
          <a:xfrm rot="10800000">
            <a:off x="4854393" y="45877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7" name="Bent Arrow 26"/>
          <p:cNvSpPr/>
          <p:nvPr/>
        </p:nvSpPr>
        <p:spPr bwMode="auto">
          <a:xfrm rot="10800000">
            <a:off x="7181703" y="2832099"/>
            <a:ext cx="1289195" cy="2307001"/>
          </a:xfrm>
          <a:prstGeom prst="bent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pic>
        <p:nvPicPr>
          <p:cNvPr id="29" name="Picture 28" descr="chrom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9228" y="4417545"/>
            <a:ext cx="852955" cy="852955"/>
          </a:xfrm>
          <a:prstGeom prst="rect">
            <a:avLst/>
          </a:prstGeom>
        </p:spPr>
      </p:pic>
      <p:pic>
        <p:nvPicPr>
          <p:cNvPr id="30" name="Picture 29" descr="firefo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4894" y="3447325"/>
            <a:ext cx="882006" cy="882006"/>
          </a:xfrm>
          <a:prstGeom prst="rect">
            <a:avLst/>
          </a:prstGeom>
        </p:spPr>
      </p:pic>
      <p:pic>
        <p:nvPicPr>
          <p:cNvPr id="31" name="Picture 30" descr="safar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5475" y="2512745"/>
            <a:ext cx="912345" cy="912345"/>
          </a:xfrm>
          <a:prstGeom prst="rect">
            <a:avLst/>
          </a:prstGeom>
        </p:spPr>
      </p:pic>
      <p:pic>
        <p:nvPicPr>
          <p:cNvPr id="32" name="Picture 31" descr="i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45640" y="5333999"/>
            <a:ext cx="914401" cy="914401"/>
          </a:xfrm>
          <a:prstGeom prst="rect">
            <a:avLst/>
          </a:prstGeom>
        </p:spPr>
      </p:pic>
      <p:pic>
        <p:nvPicPr>
          <p:cNvPr id="33" name="Picture 32" descr="Screen Shot 2015-08-10 at 10.09.2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4251" y="4346112"/>
            <a:ext cx="2652849" cy="1445132"/>
          </a:xfrm>
          <a:prstGeom prst="rect">
            <a:avLst/>
          </a:prstGeom>
          <a:ln w="38100" cmpd="sng">
            <a:solidFill>
              <a:srgbClr val="FFB441"/>
            </a:solidFill>
          </a:ln>
        </p:spPr>
      </p:pic>
      <p:pic>
        <p:nvPicPr>
          <p:cNvPr id="34" name="Picture 33"/>
          <p:cNvPicPr>
            <a:picLocks noChangeAspect="1"/>
          </p:cNvPicPr>
          <p:nvPr/>
        </p:nvPicPr>
        <p:blipFill>
          <a:blip r:embed="rId12"/>
          <a:stretch>
            <a:fillRect/>
          </a:stretch>
        </p:blipFill>
        <p:spPr>
          <a:xfrm>
            <a:off x="1625600" y="977900"/>
            <a:ext cx="1003300" cy="1003300"/>
          </a:xfrm>
          <a:prstGeom prst="rect">
            <a:avLst/>
          </a:prstGeom>
        </p:spPr>
      </p:pic>
      <p:sp>
        <p:nvSpPr>
          <p:cNvPr id="36" name="Title 3"/>
          <p:cNvSpPr txBox="1">
            <a:spLocks/>
          </p:cNvSpPr>
          <p:nvPr/>
        </p:nvSpPr>
        <p:spPr bwMode="auto">
          <a:xfrm>
            <a:off x="172212" y="0"/>
            <a:ext cx="860107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0" baseline="0">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US" dirty="0" smtClean="0"/>
              <a:t>Automated Testing Workflow</a:t>
            </a:r>
            <a:endParaRPr lang="en-US" dirty="0"/>
          </a:p>
        </p:txBody>
      </p:sp>
      <p:pic>
        <p:nvPicPr>
          <p:cNvPr id="37" name="Picture 36"/>
          <p:cNvPicPr>
            <a:picLocks noChangeAspect="1"/>
          </p:cNvPicPr>
          <p:nvPr/>
        </p:nvPicPr>
        <p:blipFill>
          <a:blip r:embed="rId13"/>
          <a:stretch>
            <a:fillRect/>
          </a:stretch>
        </p:blipFill>
        <p:spPr>
          <a:xfrm>
            <a:off x="419100" y="3924300"/>
            <a:ext cx="1651000" cy="1651000"/>
          </a:xfrm>
          <a:prstGeom prst="rect">
            <a:avLst/>
          </a:prstGeom>
        </p:spPr>
      </p:pic>
    </p:spTree>
    <p:extLst>
      <p:ext uri="{BB962C8B-B14F-4D97-AF65-F5344CB8AC3E}">
        <p14:creationId xmlns:p14="http://schemas.microsoft.com/office/powerpoint/2010/main" val="278439531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dissolv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0312" y="832103"/>
            <a:ext cx="8595360" cy="5486402"/>
          </a:xfrm>
        </p:spPr>
        <p:txBody>
          <a:bodyPr/>
          <a:lstStyle/>
          <a:p>
            <a:r>
              <a:rPr lang="en-US" dirty="0" smtClean="0"/>
              <a:t>Automated Test Cases: 44</a:t>
            </a:r>
          </a:p>
          <a:p>
            <a:pPr marL="0" indent="0">
              <a:buNone/>
            </a:pPr>
            <a:endParaRPr lang="en-US" dirty="0"/>
          </a:p>
          <a:p>
            <a:pPr marL="0" indent="0">
              <a:buNone/>
            </a:pPr>
            <a:endParaRPr lang="en-US" dirty="0" smtClean="0"/>
          </a:p>
          <a:p>
            <a:pPr marL="0" indent="0">
              <a:buNone/>
            </a:pPr>
            <a:endParaRPr lang="en-US" dirty="0"/>
          </a:p>
        </p:txBody>
      </p:sp>
      <p:sp>
        <p:nvSpPr>
          <p:cNvPr id="4" name="Title 3"/>
          <p:cNvSpPr>
            <a:spLocks noGrp="1"/>
          </p:cNvSpPr>
          <p:nvPr>
            <p:ph type="title"/>
          </p:nvPr>
        </p:nvSpPr>
        <p:spPr/>
        <p:txBody>
          <a:bodyPr/>
          <a:lstStyle/>
          <a:p>
            <a:r>
              <a:rPr lang="en-US" dirty="0" smtClean="0"/>
              <a:t>Statistics</a:t>
            </a:r>
            <a:endParaRPr lang="en-US" dirty="0"/>
          </a:p>
        </p:txBody>
      </p:sp>
      <p:graphicFrame>
        <p:nvGraphicFramePr>
          <p:cNvPr id="11" name="Chart 10"/>
          <p:cNvGraphicFramePr/>
          <p:nvPr>
            <p:extLst>
              <p:ext uri="{D42A27DB-BD31-4B8C-83A1-F6EECF244321}">
                <p14:modId xmlns:p14="http://schemas.microsoft.com/office/powerpoint/2010/main" val="3169198875"/>
              </p:ext>
            </p:extLst>
          </p:nvPr>
        </p:nvGraphicFramePr>
        <p:xfrm>
          <a:off x="1346559" y="2824768"/>
          <a:ext cx="5977400" cy="34269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99501726"/>
              </p:ext>
            </p:extLst>
          </p:nvPr>
        </p:nvGraphicFramePr>
        <p:xfrm>
          <a:off x="1392629" y="1462693"/>
          <a:ext cx="6096000" cy="1112520"/>
        </p:xfrm>
        <a:graphic>
          <a:graphicData uri="http://schemas.openxmlformats.org/drawingml/2006/table">
            <a:tbl>
              <a:tblPr firstRow="1" bandRow="1">
                <a:tableStyleId>{F5AB1C69-6EDB-4FF4-983F-18BD219EF322}</a:tableStyleId>
              </a:tblPr>
              <a:tblGrid>
                <a:gridCol w="3048000"/>
                <a:gridCol w="3048000"/>
              </a:tblGrid>
              <a:tr h="370840">
                <a:tc>
                  <a:txBody>
                    <a:bodyPr/>
                    <a:lstStyle/>
                    <a:p>
                      <a:endParaRPr lang="en-US" dirty="0"/>
                    </a:p>
                  </a:txBody>
                  <a:tcPr/>
                </a:tc>
                <a:tc>
                  <a:txBody>
                    <a:bodyPr/>
                    <a:lstStyle/>
                    <a:p>
                      <a:r>
                        <a:rPr lang="en-US" dirty="0" smtClean="0"/>
                        <a:t>Execution Time</a:t>
                      </a:r>
                      <a:endParaRPr lang="en-US" dirty="0"/>
                    </a:p>
                  </a:txBody>
                  <a:tcPr/>
                </a:tc>
              </a:tr>
              <a:tr h="370840">
                <a:tc>
                  <a:txBody>
                    <a:bodyPr/>
                    <a:lstStyle/>
                    <a:p>
                      <a:r>
                        <a:rPr lang="en-US" dirty="0" smtClean="0"/>
                        <a:t>Manual Testing</a:t>
                      </a:r>
                      <a:endParaRPr lang="en-US" dirty="0"/>
                    </a:p>
                  </a:txBody>
                  <a:tcPr/>
                </a:tc>
                <a:tc>
                  <a:txBody>
                    <a:bodyPr/>
                    <a:lstStyle/>
                    <a:p>
                      <a:r>
                        <a:rPr lang="en-US" dirty="0" smtClean="0"/>
                        <a:t>&gt;44 minutes</a:t>
                      </a:r>
                      <a:endParaRPr lang="en-US" dirty="0"/>
                    </a:p>
                  </a:txBody>
                  <a:tcPr/>
                </a:tc>
              </a:tr>
              <a:tr h="370840">
                <a:tc>
                  <a:txBody>
                    <a:bodyPr/>
                    <a:lstStyle/>
                    <a:p>
                      <a:r>
                        <a:rPr lang="en-US" dirty="0" smtClean="0"/>
                        <a:t>Automated Testing </a:t>
                      </a:r>
                      <a:endParaRPr lang="en-US" dirty="0"/>
                    </a:p>
                  </a:txBody>
                  <a:tcPr/>
                </a:tc>
                <a:tc>
                  <a:txBody>
                    <a:bodyPr/>
                    <a:lstStyle/>
                    <a:p>
                      <a:r>
                        <a:rPr lang="en-US" dirty="0" smtClean="0"/>
                        <a:t>4 minutes 20 seconds</a:t>
                      </a:r>
                      <a:endParaRPr lang="en-US" dirty="0"/>
                    </a:p>
                  </a:txBody>
                  <a:tcPr/>
                </a:tc>
              </a:tr>
            </a:tbl>
          </a:graphicData>
        </a:graphic>
      </p:graphicFrame>
    </p:spTree>
    <p:extLst>
      <p:ext uri="{BB962C8B-B14F-4D97-AF65-F5344CB8AC3E}">
        <p14:creationId xmlns:p14="http://schemas.microsoft.com/office/powerpoint/2010/main" val="51147554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0312" y="939123"/>
            <a:ext cx="8595360" cy="5379381"/>
          </a:xfrm>
        </p:spPr>
        <p:txBody>
          <a:bodyPr/>
          <a:lstStyle/>
          <a:p>
            <a:pPr marL="0" indent="0">
              <a:buNone/>
            </a:pPr>
            <a:r>
              <a:rPr lang="en-US" dirty="0"/>
              <a:t>Supported Browsers: Safari, Firefox, Chrome, Internet Explorer 10+</a:t>
            </a:r>
          </a:p>
          <a:p>
            <a:pPr marL="0" indent="0">
              <a:buNone/>
            </a:pPr>
            <a:endParaRPr lang="en-US" dirty="0" smtClean="0"/>
          </a:p>
          <a:p>
            <a:endParaRPr lang="en-US" dirty="0" smtClean="0"/>
          </a:p>
          <a:p>
            <a:pPr marL="0" indent="0">
              <a:buNone/>
            </a:pPr>
            <a:endParaRPr lang="en-US" dirty="0" smtClean="0"/>
          </a:p>
          <a:p>
            <a:endParaRPr lang="en-US" dirty="0" smtClean="0"/>
          </a:p>
          <a:p>
            <a:endParaRPr lang="en-US" dirty="0"/>
          </a:p>
          <a:p>
            <a:endParaRPr lang="en-US" dirty="0" smtClean="0"/>
          </a:p>
          <a:p>
            <a:pPr marL="0" indent="0">
              <a:buNone/>
            </a:pPr>
            <a:endParaRPr lang="en-US" dirty="0"/>
          </a:p>
        </p:txBody>
      </p:sp>
      <p:sp>
        <p:nvSpPr>
          <p:cNvPr id="4" name="Title 3"/>
          <p:cNvSpPr>
            <a:spLocks noGrp="1"/>
          </p:cNvSpPr>
          <p:nvPr>
            <p:ph type="title"/>
          </p:nvPr>
        </p:nvSpPr>
        <p:spPr/>
        <p:txBody>
          <a:bodyPr/>
          <a:lstStyle/>
          <a:p>
            <a:r>
              <a:rPr lang="en-US" dirty="0" smtClean="0"/>
              <a:t>BUT THAT WAS ONLY FOR 1 BROWSER…</a:t>
            </a:r>
            <a:endParaRPr lang="en-US" dirty="0"/>
          </a:p>
        </p:txBody>
      </p:sp>
      <p:pic>
        <p:nvPicPr>
          <p:cNvPr id="2" name="Picture 1" descr="i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741" y="1312638"/>
            <a:ext cx="962205" cy="962205"/>
          </a:xfrm>
          <a:prstGeom prst="rect">
            <a:avLst/>
          </a:prstGeom>
        </p:spPr>
      </p:pic>
      <p:pic>
        <p:nvPicPr>
          <p:cNvPr id="3" name="Picture 2" descr="chro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790" y="1312638"/>
            <a:ext cx="960120" cy="960120"/>
          </a:xfrm>
          <a:prstGeom prst="rect">
            <a:avLst/>
          </a:prstGeom>
        </p:spPr>
      </p:pic>
      <p:pic>
        <p:nvPicPr>
          <p:cNvPr id="6" name="Picture 5" descr="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796" y="1312638"/>
            <a:ext cx="960120" cy="960120"/>
          </a:xfrm>
          <a:prstGeom prst="rect">
            <a:avLst/>
          </a:prstGeom>
        </p:spPr>
      </p:pic>
      <p:pic>
        <p:nvPicPr>
          <p:cNvPr id="8" name="Picture 7" descr="safar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2841" y="1269914"/>
            <a:ext cx="1051560" cy="105156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882004483"/>
              </p:ext>
            </p:extLst>
          </p:nvPr>
        </p:nvGraphicFramePr>
        <p:xfrm>
          <a:off x="410721" y="2401817"/>
          <a:ext cx="8330378" cy="1483360"/>
        </p:xfrm>
        <a:graphic>
          <a:graphicData uri="http://schemas.openxmlformats.org/drawingml/2006/table">
            <a:tbl>
              <a:tblPr firstRow="1" bandRow="1">
                <a:tableStyleId>{F5AB1C69-6EDB-4FF4-983F-18BD219EF322}</a:tableStyleId>
              </a:tblPr>
              <a:tblGrid>
                <a:gridCol w="4165189"/>
                <a:gridCol w="4165189"/>
              </a:tblGrid>
              <a:tr h="370840">
                <a:tc>
                  <a:txBody>
                    <a:bodyPr/>
                    <a:lstStyle/>
                    <a:p>
                      <a:endParaRPr lang="en-US" dirty="0"/>
                    </a:p>
                  </a:txBody>
                  <a:tcPr/>
                </a:tc>
                <a:tc>
                  <a:txBody>
                    <a:bodyPr/>
                    <a:lstStyle/>
                    <a:p>
                      <a:r>
                        <a:rPr lang="en-US" dirty="0" smtClean="0"/>
                        <a:t>Execution Time</a:t>
                      </a:r>
                      <a:endParaRPr lang="en-US" dirty="0"/>
                    </a:p>
                  </a:txBody>
                  <a:tcPr/>
                </a:tc>
              </a:tr>
              <a:tr h="370840">
                <a:tc>
                  <a:txBody>
                    <a:bodyPr/>
                    <a:lstStyle/>
                    <a:p>
                      <a:r>
                        <a:rPr lang="en-US" dirty="0" smtClean="0"/>
                        <a:t>Manual Testing 4 Browsers</a:t>
                      </a:r>
                      <a:endParaRPr lang="en-US" dirty="0"/>
                    </a:p>
                  </a:txBody>
                  <a:tcPr/>
                </a:tc>
                <a:tc>
                  <a:txBody>
                    <a:bodyPr/>
                    <a:lstStyle/>
                    <a:p>
                      <a:r>
                        <a:rPr lang="en-US" dirty="0" smtClean="0"/>
                        <a:t>44 minutes x</a:t>
                      </a:r>
                      <a:r>
                        <a:rPr lang="en-US" baseline="0" dirty="0" smtClean="0"/>
                        <a:t> 4 browsers = 176 minutes</a:t>
                      </a:r>
                    </a:p>
                  </a:txBody>
                  <a:tcPr>
                    <a:solidFill>
                      <a:schemeClr val="accent6">
                        <a:lumMod val="40000"/>
                        <a:lumOff val="60000"/>
                      </a:schemeClr>
                    </a:solidFill>
                  </a:tcPr>
                </a:tc>
              </a:tr>
              <a:tr h="370840">
                <a:tc>
                  <a:txBody>
                    <a:bodyPr/>
                    <a:lstStyle/>
                    <a:p>
                      <a:r>
                        <a:rPr lang="en-US" dirty="0" smtClean="0"/>
                        <a:t>Manual Testing 1 Browser</a:t>
                      </a:r>
                      <a:endParaRPr lang="en-US" dirty="0"/>
                    </a:p>
                  </a:txBody>
                  <a:tcPr/>
                </a:tc>
                <a:tc>
                  <a:txBody>
                    <a:bodyPr/>
                    <a:lstStyle/>
                    <a:p>
                      <a:r>
                        <a:rPr lang="en-US" dirty="0" smtClean="0"/>
                        <a:t>44 minutes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Automated Testing n Browsers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 minutes</a:t>
                      </a:r>
                    </a:p>
                  </a:txBody>
                  <a:tcPr/>
                </a:tc>
              </a:tr>
            </a:tbl>
          </a:graphicData>
        </a:graphic>
      </p:graphicFrame>
      <p:graphicFrame>
        <p:nvGraphicFramePr>
          <p:cNvPr id="10" name="Chart 9"/>
          <p:cNvGraphicFramePr/>
          <p:nvPr>
            <p:extLst>
              <p:ext uri="{D42A27DB-BD31-4B8C-83A1-F6EECF244321}">
                <p14:modId xmlns:p14="http://schemas.microsoft.com/office/powerpoint/2010/main" val="3561505078"/>
              </p:ext>
            </p:extLst>
          </p:nvPr>
        </p:nvGraphicFramePr>
        <p:xfrm>
          <a:off x="1513327" y="3895227"/>
          <a:ext cx="6096000" cy="247288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6357163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312" y="38512"/>
            <a:ext cx="8601075" cy="908050"/>
          </a:xfrm>
        </p:spPr>
        <p:txBody>
          <a:bodyPr/>
          <a:lstStyle/>
          <a:p>
            <a:r>
              <a:rPr lang="en-US" dirty="0" smtClean="0"/>
              <a:t>Demo</a:t>
            </a:r>
            <a:endParaRPr lang="en-US" dirty="0"/>
          </a:p>
        </p:txBody>
      </p:sp>
      <p:pic>
        <p:nvPicPr>
          <p:cNvPr id="2" name="Dem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16619"/>
            <a:ext cx="9144000" cy="5715001"/>
          </a:xfrm>
          <a:prstGeom prst="rect">
            <a:avLst/>
          </a:prstGeom>
        </p:spPr>
      </p:pic>
    </p:spTree>
    <p:extLst>
      <p:ext uri="{BB962C8B-B14F-4D97-AF65-F5344CB8AC3E}">
        <p14:creationId xmlns:p14="http://schemas.microsoft.com/office/powerpoint/2010/main" val="21859937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083335"/>
            <a:ext cx="8595360" cy="5235170"/>
          </a:xfrm>
        </p:spPr>
        <p:txBody>
          <a:bodyPr/>
          <a:lstStyle/>
          <a:p>
            <a:endParaRPr lang="en-US" dirty="0"/>
          </a:p>
        </p:txBody>
      </p:sp>
      <p:sp>
        <p:nvSpPr>
          <p:cNvPr id="2" name="Title 1"/>
          <p:cNvSpPr>
            <a:spLocks noGrp="1"/>
          </p:cNvSpPr>
          <p:nvPr>
            <p:ph type="title"/>
          </p:nvPr>
        </p:nvSpPr>
        <p:spPr/>
        <p:txBody>
          <a:bodyPr/>
          <a:lstStyle/>
          <a:p>
            <a:r>
              <a:rPr lang="en-US" dirty="0" smtClean="0"/>
              <a:t>Acknowledgements</a:t>
            </a:r>
            <a:endParaRPr lang="en-US" dirty="0"/>
          </a:p>
        </p:txBody>
      </p:sp>
    </p:spTree>
    <p:extLst>
      <p:ext uri="{BB962C8B-B14F-4D97-AF65-F5344CB8AC3E}">
        <p14:creationId xmlns:p14="http://schemas.microsoft.com/office/powerpoint/2010/main" val="292928940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Illumina_Template_Corporate_INTERNAL">
  <a:themeElements>
    <a:clrScheme name="Primary-Secondary">
      <a:dk1>
        <a:srgbClr val="1A1818"/>
      </a:dk1>
      <a:lt1>
        <a:srgbClr val="FFFFFF"/>
      </a:lt1>
      <a:dk2>
        <a:srgbClr val="1A1818"/>
      </a:dk2>
      <a:lt2>
        <a:srgbClr val="7D7C7C"/>
      </a:lt2>
      <a:accent1>
        <a:srgbClr val="3E7EBE"/>
      </a:accent1>
      <a:accent2>
        <a:srgbClr val="97AD4A"/>
      </a:accent2>
      <a:accent3>
        <a:srgbClr val="7D7C7C"/>
      </a:accent3>
      <a:accent4>
        <a:srgbClr val="885087"/>
      </a:accent4>
      <a:accent5>
        <a:srgbClr val="31859C"/>
      </a:accent5>
      <a:accent6>
        <a:srgbClr val="A92C2F"/>
      </a:accent6>
      <a:hlink>
        <a:srgbClr val="4B9BEC"/>
      </a:hlink>
      <a:folHlink>
        <a:srgbClr val="326CA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Illumina_Template_Corporate_INTERNAL.POTX</Template>
  <TotalTime>1170</TotalTime>
  <Words>317</Words>
  <Application>Microsoft Macintosh PowerPoint</Application>
  <PresentationFormat>On-screen Show (4:3)</PresentationFormat>
  <Paragraphs>55</Paragraphs>
  <Slides>8</Slides>
  <Notes>4</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Illumina_Template_Corporate_INTERNAL</vt:lpstr>
      <vt:lpstr>BaseSpace - Manual Regression Testing to Automated Testing</vt:lpstr>
      <vt:lpstr>BaseSpace</vt:lpstr>
      <vt:lpstr>PowerPoint Presentation</vt:lpstr>
      <vt:lpstr>PowerPoint Presentation</vt:lpstr>
      <vt:lpstr>Statistics</vt:lpstr>
      <vt:lpstr>BUT THAT WAS ONLY FOR 1 BROWSER…</vt:lpstr>
      <vt:lpstr>Demo</vt:lpstr>
      <vt:lpstr>Acknowledgements</vt:lpstr>
    </vt:vector>
  </TitlesOfParts>
  <Manager/>
  <Company>Illumina,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lastModifiedBy>
  <cp:revision>65</cp:revision>
  <dcterms:created xsi:type="dcterms:W3CDTF">2014-02-12T00:03:39Z</dcterms:created>
  <dcterms:modified xsi:type="dcterms:W3CDTF">2015-08-11T23:43:54Z</dcterms:modified>
  <cp:category/>
</cp:coreProperties>
</file>